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9" r:id="rId1"/>
  </p:sldMasterIdLst>
  <p:notesMasterIdLst>
    <p:notesMasterId r:id="rId7"/>
  </p:notesMasterIdLst>
  <p:sldIdLst>
    <p:sldId id="292" r:id="rId2"/>
    <p:sldId id="308" r:id="rId3"/>
    <p:sldId id="309" r:id="rId4"/>
    <p:sldId id="310" r:id="rId5"/>
    <p:sldId id="311" r:id="rId6"/>
  </p:sldIdLst>
  <p:sldSz cx="3600450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DE011C-A3C8-D24C-AB5A-490ADE17B7AB}">
          <p14:sldIdLst>
            <p14:sldId id="292"/>
            <p14:sldId id="308"/>
            <p14:sldId id="309"/>
            <p14:sldId id="310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orient="horz" pos="11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3E6"/>
    <a:srgbClr val="CACDB2"/>
    <a:srgbClr val="FAF7E2"/>
    <a:srgbClr val="FEFFD9"/>
    <a:srgbClr val="FDCBA3"/>
    <a:srgbClr val="FFCC91"/>
    <a:srgbClr val="EB9F71"/>
    <a:srgbClr val="FF865A"/>
    <a:srgbClr val="F19B7F"/>
    <a:srgbClr val="F7D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5986"/>
  </p:normalViewPr>
  <p:slideViewPr>
    <p:cSldViewPr snapToGrid="0" showGuides="1">
      <p:cViewPr varScale="1">
        <p:scale>
          <a:sx n="234" d="100"/>
          <a:sy n="234" d="100"/>
        </p:scale>
        <p:origin x="1728" y="168"/>
      </p:cViewPr>
      <p:guideLst>
        <p:guide/>
        <p:guide orient="horz" pos="11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B269D-1942-7C44-B3EE-D73D0A6BBF50}" type="datetimeFigureOut">
              <a:rPr lang="en-US" smtClean="0"/>
              <a:t>3/18/24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2B0CF-FF88-C843-BD01-2C75E182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68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1pPr>
    <a:lvl2pPr marL="172822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2pPr>
    <a:lvl3pPr marL="345643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3pPr>
    <a:lvl4pPr marL="518464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4pPr>
    <a:lvl5pPr marL="691285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5pPr>
    <a:lvl6pPr marL="864107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6pPr>
    <a:lvl7pPr marL="1036929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7pPr>
    <a:lvl8pPr marL="1209750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8pPr>
    <a:lvl9pPr marL="1382572" algn="l" defTabSz="345643" rtl="0" eaLnBrk="1" latinLnBrk="0" hangingPunct="1">
      <a:defRPr sz="4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589241"/>
            <a:ext cx="3060383" cy="1253490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1891070"/>
            <a:ext cx="2700338" cy="869275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7213-AA9B-8C4F-96E3-3304F2A7F55B}" type="datetimeFigureOut">
              <a:rPr lang="en-US" smtClean="0"/>
              <a:t>3/18/24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5D23A-1BB2-5D42-8D84-41E3A660E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8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APRICOT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C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83CAA3-3CEA-2D37-F8B2-C4BB3CA76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F09C554-59C8-785D-28C5-AF2E9AB8BF71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C84584-CBA5-81CB-0F9D-11D9473163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8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SAG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C4C7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584E44-449F-5064-318D-B707508ED7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C0B9AC5-AC05-E83A-1EA3-19398B087CA0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A8925E-518E-47E2-2558-F6206B5B65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44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SAG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8637862B-C573-4663-47B3-A34221852A9B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D6D99C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D614E5-6D8F-44FC-9F31-D859AEAE24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BEDABB7-D7FB-B143-11BD-00BCCB2D6A6C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B091E0-A096-1186-2227-2FB7FEBAEE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471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LAVENDER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4C34E628-383F-8F56-3655-FAD81FE6BFF8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BCB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DD7A43-B683-47FD-594B-8D7AC74CB2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ADFA908-5344-172B-10AA-89135568C2AD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31180D-5DE3-0A64-E6DE-0659D9240F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649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LAVENDER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77289D0-F985-663B-945D-9006C794D702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CBB2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0FF35A-C6AE-C28D-B3FA-D9BA19D4A6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7E13EF8-4898-2CE2-2E53-3D43F6CD6912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4D3D26-E666-37C4-8B5F-67A29E55E04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564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CREP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33B15D8E-46C4-03FE-E5C5-C492431DE9A3}"/>
              </a:ext>
            </a:extLst>
          </p:cNvPr>
          <p:cNvSpPr/>
          <p:nvPr userDrawn="1"/>
        </p:nvSpPr>
        <p:spPr>
          <a:xfrm>
            <a:off x="6735" y="0"/>
            <a:ext cx="3600600" cy="3600600"/>
          </a:xfrm>
          <a:prstGeom prst="rect">
            <a:avLst/>
          </a:prstGeom>
          <a:solidFill>
            <a:srgbClr val="F0E6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8D2CE9-E924-0C7D-9F33-B974F03178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-8000"/>
            <a:alphaModFix amt="5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B0B3F58-AC0E-AC3B-8F28-AB372E6B6BB3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BCB0BC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FF818F-4AD1-9F38-29C8-A2D370AACF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547" y="3342298"/>
            <a:ext cx="2172977" cy="12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459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CREP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7D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A40494-D233-F763-D489-735EEE50B8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FB9A5C9-041C-E6A3-F6D9-3C2A016BD58B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E406A-94BF-C963-ECB1-F5C549904D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80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LINEN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E3D7891-20BE-FE13-97EB-9B30746A644E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CF6E2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E953C3-59AB-CDB6-BF10-BB5079FCAA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38000"/>
          </a:blip>
          <a:stretch>
            <a:fillRect/>
          </a:stretch>
        </p:blipFill>
        <p:spPr>
          <a:xfrm>
            <a:off x="-183238" y="359553"/>
            <a:ext cx="6848134" cy="233567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2E602CA-DE07-29CE-50BC-BE1A120E16E2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F8F864-2CCC-9A5B-0B2B-FF97C7E968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4301" y="3339475"/>
            <a:ext cx="2172248" cy="12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68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LINE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E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1C9D1A-BB32-B0D3-6A70-49B9F11921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38000"/>
          </a:blip>
          <a:stretch>
            <a:fillRect/>
          </a:stretch>
        </p:blipFill>
        <p:spPr>
          <a:xfrm>
            <a:off x="-183238" y="359553"/>
            <a:ext cx="6848134" cy="233567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6C698A8-0782-DCC7-84B2-3986282AD37B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546E69-5A9E-60CB-9BCE-4FF2614F3E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4301" y="3339475"/>
            <a:ext cx="2172248" cy="12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58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2F43B-0F74-6E15-03B8-4510F884DEB0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6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BCB0BC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5C0EE1-0614-9967-C72E-45794B39DE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-29000"/>
          </a:blip>
          <a:stretch>
            <a:fillRect/>
          </a:stretch>
        </p:blipFill>
        <p:spPr>
          <a:xfrm>
            <a:off x="843855" y="143990"/>
            <a:ext cx="1948934" cy="65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12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1D080A-2788-2C45-81A3-42069ACC65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0589" y="305168"/>
            <a:ext cx="6747532" cy="23013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F5864FC-F706-3342-58E1-0AFDFC1215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692192" y="3294027"/>
            <a:ext cx="2152649" cy="12752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BC45633-DE6B-C90F-D610-5EAF9B924FEB}"/>
              </a:ext>
            </a:extLst>
          </p:cNvPr>
          <p:cNvSpPr txBox="1">
            <a:spLocks/>
          </p:cNvSpPr>
          <p:nvPr userDrawn="1"/>
        </p:nvSpPr>
        <p:spPr>
          <a:xfrm>
            <a:off x="598050" y="5869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3D3530">
                    <a:alpha val="55505"/>
                  </a:srgbClr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</p:spTree>
    <p:extLst>
      <p:ext uri="{BB962C8B-B14F-4D97-AF65-F5344CB8AC3E}">
        <p14:creationId xmlns:p14="http://schemas.microsoft.com/office/powerpoint/2010/main" val="1950008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_BROW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F9593-6502-0F0D-82EB-8F95B3A037AA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6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E7DFD3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79759D-52CF-C5F6-8C68-4B6E0BA4E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7102" y="145063"/>
            <a:ext cx="1929542" cy="6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74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29BD5-E3FD-F29D-EDA2-976953B2BAFB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6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3D3530">
                    <a:alpha val="55505"/>
                  </a:srgbClr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9ECBF1-FB3B-9269-E452-5F4D637612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-22000"/>
          </a:blip>
          <a:stretch>
            <a:fillRect/>
          </a:stretch>
        </p:blipFill>
        <p:spPr>
          <a:xfrm>
            <a:off x="816421" y="139870"/>
            <a:ext cx="1985129" cy="65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28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498756-84A3-F8A8-F4B4-58F7B6CB1415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19B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ACB91C-E5B8-3465-904F-A3A54D67559E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3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C8A0F0-FB5A-FAB7-4408-8C7997523C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379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_PEACH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86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8F1EE-6EBA-5C07-C880-A13082777FC7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2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E81CE7-3F60-EE76-470D-19B77CA8BD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024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_APRICOT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DCB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6B65F-A499-BB97-AE4D-1BB6A51FF4D4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2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F925D3-1D23-46EC-7C43-F559AB5BDF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834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APRICOT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C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5FDE8B-FC66-878D-42BF-95F5D6371BF2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2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ABFE9D-9E91-1229-4F9A-B79214B7A2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191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SAG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C4C7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42DE9-B7F8-EFC1-E779-944926478D37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6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6C0AA8-79ED-6546-7D7A-F4A1838CBA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480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SAG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8637862B-C573-4663-47B3-A34221852A9B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D6D99C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ECD2E2C-9571-4A50-B66C-FC1B24B0005A}"/>
              </a:ext>
            </a:extLst>
          </p:cNvPr>
          <p:cNvSpPr txBox="1">
            <a:spLocks/>
          </p:cNvSpPr>
          <p:nvPr userDrawn="1"/>
        </p:nvSpPr>
        <p:spPr>
          <a:xfrm>
            <a:off x="598050" y="3255545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92460D-E3F5-ED57-BF20-74D77377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918" y="145062"/>
            <a:ext cx="1910614" cy="6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965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LAVENDER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4C34E628-383F-8F56-3655-FAD81FE6BFF8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BCB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3B8BB3-1DC6-0563-BF8C-BBE6705CA21A}"/>
              </a:ext>
            </a:extLst>
          </p:cNvPr>
          <p:cNvSpPr txBox="1">
            <a:spLocks/>
          </p:cNvSpPr>
          <p:nvPr userDrawn="1"/>
        </p:nvSpPr>
        <p:spPr>
          <a:xfrm>
            <a:off x="598050" y="325607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0F4F2-7CD2-3F04-E036-8D850575CA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479" y="138990"/>
            <a:ext cx="1950322" cy="66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342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LAVENDER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77289D0-F985-663B-945D-9006C794D702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CBB2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7895DFF-02A0-599E-781A-EECC8981D89F}"/>
              </a:ext>
            </a:extLst>
          </p:cNvPr>
          <p:cNvSpPr txBox="1">
            <a:spLocks/>
          </p:cNvSpPr>
          <p:nvPr userDrawn="1"/>
        </p:nvSpPr>
        <p:spPr>
          <a:xfrm>
            <a:off x="598050" y="325607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C23EDF-AD3D-2869-7D9F-B4CCBF237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479" y="138990"/>
            <a:ext cx="1950322" cy="66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0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62;g1e70f265bdb_0_0">
            <a:extLst>
              <a:ext uri="{FF2B5EF4-FFF2-40B4-BE49-F238E27FC236}">
                <a16:creationId xmlns:a16="http://schemas.microsoft.com/office/drawing/2014/main" id="{78C40A69-CBCB-8793-F515-A08FBD784837}"/>
              </a:ext>
            </a:extLst>
          </p:cNvPr>
          <p:cNvSpPr/>
          <p:nvPr userDrawn="1"/>
        </p:nvSpPr>
        <p:spPr>
          <a:xfrm>
            <a:off x="0" y="501"/>
            <a:ext cx="3600600" cy="3600600"/>
          </a:xfrm>
          <a:prstGeom prst="rect">
            <a:avLst/>
          </a:prstGeom>
          <a:solidFill>
            <a:srgbClr val="E7DF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383CAA7-6F24-5162-3D84-2E8AC01C07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62215"/>
            <a:ext cx="6747535" cy="230136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A6E3D465-4FB8-3F3B-6BA8-056679BCC606}"/>
              </a:ext>
            </a:extLst>
          </p:cNvPr>
          <p:cNvSpPr txBox="1">
            <a:spLocks/>
          </p:cNvSpPr>
          <p:nvPr userDrawn="1"/>
        </p:nvSpPr>
        <p:spPr>
          <a:xfrm>
            <a:off x="598050" y="5869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3D3530">
                    <a:alpha val="55505"/>
                  </a:srgbClr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66A5915-0DE1-869E-5E11-10A84E1241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-29000"/>
          </a:blip>
          <a:stretch>
            <a:fillRect/>
          </a:stretch>
        </p:blipFill>
        <p:spPr>
          <a:xfrm>
            <a:off x="733667" y="3342299"/>
            <a:ext cx="2127486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6261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CREP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C855C384-D196-8C51-8E52-8CCE5A4B165E}"/>
              </a:ext>
            </a:extLst>
          </p:cNvPr>
          <p:cNvSpPr/>
          <p:nvPr userDrawn="1"/>
        </p:nvSpPr>
        <p:spPr>
          <a:xfrm>
            <a:off x="-3038" y="503"/>
            <a:ext cx="3600600" cy="3600600"/>
          </a:xfrm>
          <a:prstGeom prst="rect">
            <a:avLst/>
          </a:prstGeom>
          <a:solidFill>
            <a:srgbClr val="F0E6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F54B5F-D400-4668-4D04-686140A888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6789" y="128373"/>
            <a:ext cx="2033940" cy="68876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25C9105-ED73-CB46-2572-3105C2A42571}"/>
              </a:ext>
            </a:extLst>
          </p:cNvPr>
          <p:cNvSpPr txBox="1">
            <a:spLocks/>
          </p:cNvSpPr>
          <p:nvPr userDrawn="1"/>
        </p:nvSpPr>
        <p:spPr>
          <a:xfrm>
            <a:off x="600108" y="325630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BCB0BC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</p:spTree>
    <p:extLst>
      <p:ext uri="{BB962C8B-B14F-4D97-AF65-F5344CB8AC3E}">
        <p14:creationId xmlns:p14="http://schemas.microsoft.com/office/powerpoint/2010/main" val="6751457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CREP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7D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BFE7B3-A06C-E4A0-ADD8-9DBC29F320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6789" y="128373"/>
            <a:ext cx="2033940" cy="68876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E842913-7DBA-C1D9-C0CB-EEF682ED28D5}"/>
              </a:ext>
            </a:extLst>
          </p:cNvPr>
          <p:cNvSpPr txBox="1">
            <a:spLocks/>
          </p:cNvSpPr>
          <p:nvPr userDrawn="1"/>
        </p:nvSpPr>
        <p:spPr>
          <a:xfrm>
            <a:off x="600108" y="325630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BCB0BC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</p:spTree>
    <p:extLst>
      <p:ext uri="{BB962C8B-B14F-4D97-AF65-F5344CB8AC3E}">
        <p14:creationId xmlns:p14="http://schemas.microsoft.com/office/powerpoint/2010/main" val="37623689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LINEN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E3D7891-20BE-FE13-97EB-9B30746A644E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CF6E2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EF9AF2D-E355-C1A7-6497-E2C610DAEE4C}"/>
              </a:ext>
            </a:extLst>
          </p:cNvPr>
          <p:cNvSpPr txBox="1">
            <a:spLocks/>
          </p:cNvSpPr>
          <p:nvPr userDrawn="1"/>
        </p:nvSpPr>
        <p:spPr>
          <a:xfrm>
            <a:off x="599868" y="3257206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E3B7C3-4E9E-89AF-3823-54A48C25AF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333" y="131125"/>
            <a:ext cx="2000373" cy="67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432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LINE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E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75EA9E-1C16-16E1-3FDF-DD50677EE71C}"/>
              </a:ext>
            </a:extLst>
          </p:cNvPr>
          <p:cNvSpPr txBox="1">
            <a:spLocks/>
          </p:cNvSpPr>
          <p:nvPr userDrawn="1"/>
        </p:nvSpPr>
        <p:spPr>
          <a:xfrm>
            <a:off x="599868" y="3261114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In Pursuit of Customer Loyalty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4EF661-3791-9C25-524D-7EA3C22184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333" y="131125"/>
            <a:ext cx="2000373" cy="67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69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5864FC-F706-3342-58E1-0AFDFC1215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692192" y="3294027"/>
            <a:ext cx="2152649" cy="12752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BC45633-DE6B-C90F-D610-5EAF9B924FEB}"/>
              </a:ext>
            </a:extLst>
          </p:cNvPr>
          <p:cNvSpPr txBox="1">
            <a:spLocks/>
          </p:cNvSpPr>
          <p:nvPr userDrawn="1"/>
        </p:nvSpPr>
        <p:spPr>
          <a:xfrm>
            <a:off x="598050" y="5869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3D3530">
                    <a:alpha val="55505"/>
                  </a:srgbClr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40303179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62;g1e70f265bdb_0_0">
            <a:extLst>
              <a:ext uri="{FF2B5EF4-FFF2-40B4-BE49-F238E27FC236}">
                <a16:creationId xmlns:a16="http://schemas.microsoft.com/office/drawing/2014/main" id="{78C40A69-CBCB-8793-F515-A08FBD784837}"/>
              </a:ext>
            </a:extLst>
          </p:cNvPr>
          <p:cNvSpPr/>
          <p:nvPr userDrawn="1"/>
        </p:nvSpPr>
        <p:spPr>
          <a:xfrm>
            <a:off x="0" y="501"/>
            <a:ext cx="3600600" cy="3600600"/>
          </a:xfrm>
          <a:prstGeom prst="rect">
            <a:avLst/>
          </a:prstGeom>
          <a:solidFill>
            <a:srgbClr val="E7DF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6E3D465-4FB8-3F3B-6BA8-056679BCC606}"/>
              </a:ext>
            </a:extLst>
          </p:cNvPr>
          <p:cNvSpPr txBox="1">
            <a:spLocks/>
          </p:cNvSpPr>
          <p:nvPr userDrawn="1"/>
        </p:nvSpPr>
        <p:spPr>
          <a:xfrm>
            <a:off x="598050" y="58691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3D3530">
                    <a:alpha val="55505"/>
                  </a:srgbClr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66A5915-0DE1-869E-5E11-10A84E1241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-29000"/>
          </a:blip>
          <a:stretch>
            <a:fillRect/>
          </a:stretch>
        </p:blipFill>
        <p:spPr>
          <a:xfrm>
            <a:off x="733667" y="3342299"/>
            <a:ext cx="2127486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9676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7470E196-2B70-FF22-4712-C938932A561D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3D353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94B29F-AD48-5EAF-6C4E-50868B23969F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E7DFD3">
                    <a:alpha val="50000"/>
                  </a:srgbClr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32F630-D1FF-49E3-A06B-A2AA7D8F9C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371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498756-84A3-F8A8-F4B4-58F7B6CB1415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19B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A7EB07-E1C5-D99B-9DF8-226D0C310D33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FEC711-9DBF-2751-4506-296017BEE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979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PEACH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86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1A483-B238-540D-12CF-7722816C2B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76E4DE8-269E-DDDB-8727-EE774967CD1B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32333043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_APRICOT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DCB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EC33DE-910E-73B2-7EB2-E5EC7862F9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28A2CB2-2A87-614A-2F12-388C002EE7A0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151970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7470E196-2B70-FF22-4712-C938932A561D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3D353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1993C-B60B-3472-6045-C1D37A299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F94B29F-AD48-5EAF-6C4E-50868B23969F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E7DFD3">
                    <a:alpha val="50000"/>
                  </a:srgbClr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32F630-D1FF-49E3-A06B-A2AA7D8F9C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2454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APRICOT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C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C84584-CBA5-81CB-0F9D-11D9473163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6F5E22D-F2D2-601C-DD89-8681765B0266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16665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SAG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C4C7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C0B9AC5-AC05-E83A-1EA3-19398B087CA0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A8925E-518E-47E2-2558-F6206B5B65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0387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SAG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8637862B-C573-4663-47B3-A34221852A9B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D6D99C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B091E0-A096-1186-2227-2FB7FEBAEE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B060BE1-2EFF-A34B-69C1-B0AEB28D150B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17479861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BLE_LAVENDER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4C34E628-383F-8F56-3655-FAD81FE6BFF8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BCB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ADFA908-5344-172B-10AA-89135568C2AD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31180D-5DE3-0A64-E6DE-0659D9240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6788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LAVENDER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77289D0-F985-663B-945D-9006C794D702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CBB2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4D3D26-E666-37C4-8B5F-67A29E55E0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3BB0572-C4AF-19A3-ECFC-4C1684901091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7DCE3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135914197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CREPE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33B15D8E-46C4-03FE-E5C5-C492431DE9A3}"/>
              </a:ext>
            </a:extLst>
          </p:cNvPr>
          <p:cNvSpPr/>
          <p:nvPr userDrawn="1"/>
        </p:nvSpPr>
        <p:spPr>
          <a:xfrm>
            <a:off x="6735" y="0"/>
            <a:ext cx="3600600" cy="3600600"/>
          </a:xfrm>
          <a:prstGeom prst="rect">
            <a:avLst/>
          </a:prstGeom>
          <a:solidFill>
            <a:srgbClr val="F0E6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B0B3F58-AC0E-AC3B-8F28-AB372E6B6BB3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BCB0BC"/>
                </a:solidFill>
                <a:latin typeface="Forum" panose="02000000000000000000" pitchFamily="2" charset="0"/>
              </a:rPr>
              <a:t>A Bite Customer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FF818F-4AD1-9F38-29C8-A2D370AACF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547" y="3342298"/>
            <a:ext cx="2172977" cy="12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894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CREPE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7D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FB9A5C9-041C-E6A3-F6D9-3C2A016BD58B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Bite Customer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E406A-94BF-C963-ECB1-F5C549904D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7966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LINEN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5E3D7891-20BE-FE13-97EB-9B30746A644E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CF6E2"/>
          </a:solidFill>
          <a:ln>
            <a:noFill/>
          </a:ln>
        </p:spPr>
        <p:txBody>
          <a:bodyPr spcFirstLastPara="1" wrap="square" lIns="26999" tIns="13496" rIns="26999" bIns="1349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32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E602CA-DE07-29CE-50BC-BE1A120E16E2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F8F864-2CCC-9A5B-0B2B-FF97C7E96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301" y="3339475"/>
            <a:ext cx="2172248" cy="12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901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_LINE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E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546E69-5A9E-60CB-9BCE-4FF2614F3E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301" y="3339475"/>
            <a:ext cx="2172248" cy="1286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785EAAC-49B9-CB06-B6BB-178967C486C9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875A"/>
                </a:solidFill>
                <a:latin typeface="Forum" panose="02000000000000000000" pitchFamily="2" charset="0"/>
              </a:rPr>
              <a:t>A Bite of Customer Knowledge</a:t>
            </a:r>
          </a:p>
        </p:txBody>
      </p:sp>
    </p:spTree>
    <p:extLst>
      <p:ext uri="{BB962C8B-B14F-4D97-AF65-F5344CB8AC3E}">
        <p14:creationId xmlns:p14="http://schemas.microsoft.com/office/powerpoint/2010/main" val="247178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g1e70f265bdb_0_0">
            <a:extLst>
              <a:ext uri="{FF2B5EF4-FFF2-40B4-BE49-F238E27FC236}">
                <a16:creationId xmlns:a16="http://schemas.microsoft.com/office/drawing/2014/main" id="{7470E196-2B70-FF22-4712-C938932A561D}"/>
              </a:ext>
            </a:extLst>
          </p:cNvPr>
          <p:cNvSpPr/>
          <p:nvPr userDrawn="1"/>
        </p:nvSpPr>
        <p:spPr>
          <a:xfrm>
            <a:off x="870" y="503"/>
            <a:ext cx="3600600" cy="3600600"/>
          </a:xfrm>
          <a:prstGeom prst="rect">
            <a:avLst/>
          </a:prstGeom>
          <a:solidFill>
            <a:srgbClr val="3D353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1993C-B60B-3472-6045-C1D37A299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732F630-D1FF-49E3-A06B-A2AA7D8F9C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27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2;g1e70f265bdb_0_0">
            <a:extLst>
              <a:ext uri="{FF2B5EF4-FFF2-40B4-BE49-F238E27FC236}">
                <a16:creationId xmlns:a16="http://schemas.microsoft.com/office/drawing/2014/main" id="{691C577E-1294-F268-E58E-928C578DB428}"/>
              </a:ext>
            </a:extLst>
          </p:cNvPr>
          <p:cNvSpPr/>
          <p:nvPr userDrawn="1"/>
        </p:nvSpPr>
        <p:spPr>
          <a:xfrm>
            <a:off x="0" y="501"/>
            <a:ext cx="3600600" cy="3600600"/>
          </a:xfrm>
          <a:prstGeom prst="rect">
            <a:avLst/>
          </a:prstGeom>
          <a:solidFill>
            <a:srgbClr val="E7DF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1993C-B60B-3472-6045-C1D37A299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255486C-37BC-5D96-5441-8EF14EDCFD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692192" y="3294027"/>
            <a:ext cx="2152649" cy="12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8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_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498756-84A3-F8A8-F4B4-58F7B6CB1415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19B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3EF94E-9CC2-6DFB-F24A-FA5BB3A9F1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EA7EB07-E1C5-D99B-9DF8-226D0C310D33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FEC711-9DBF-2751-4506-296017BEE2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2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PEACH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F86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AD85AA-7B42-868B-EAF7-019B8B6B95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8D66677-F2B2-2DFC-003E-C02297B55E99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1A483-B238-540D-12CF-7722816C2B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69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APRICOT MU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1A6D07-7B68-41CC-4858-F19A687D73E7}"/>
              </a:ext>
            </a:extLst>
          </p:cNvPr>
          <p:cNvSpPr/>
          <p:nvPr userDrawn="1"/>
        </p:nvSpPr>
        <p:spPr>
          <a:xfrm>
            <a:off x="0" y="0"/>
            <a:ext cx="3600450" cy="3600450"/>
          </a:xfrm>
          <a:prstGeom prst="rect">
            <a:avLst/>
          </a:prstGeom>
          <a:solidFill>
            <a:srgbClr val="FDCB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747370-1072-5EFF-7ABB-C7AEDF0BC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-183238" y="372523"/>
            <a:ext cx="6747535" cy="230136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DB18D69-4DDA-C1BE-C442-2E96040D1ABD}"/>
              </a:ext>
            </a:extLst>
          </p:cNvPr>
          <p:cNvSpPr txBox="1">
            <a:spLocks/>
          </p:cNvSpPr>
          <p:nvPr userDrawn="1"/>
        </p:nvSpPr>
        <p:spPr>
          <a:xfrm>
            <a:off x="598050" y="68999"/>
            <a:ext cx="2398424" cy="2350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rgbClr val="FFFED8"/>
                </a:solidFill>
                <a:latin typeface="Forum" panose="02000000000000000000" pitchFamily="2" charset="0"/>
              </a:rPr>
              <a:t>A Touch of Customer Inspiration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EC33DE-910E-73B2-7EB2-E5EC7862F9F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517" y="3342299"/>
            <a:ext cx="2127489" cy="12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21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191691"/>
            <a:ext cx="3105388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958453"/>
            <a:ext cx="3105388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3337084"/>
            <a:ext cx="81010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7213-AA9B-8C4F-96E3-3304F2A7F55B}" type="datetimeFigureOut">
              <a:rPr lang="en-US" smtClean="0"/>
              <a:t>3/18/24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3337084"/>
            <a:ext cx="81010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5D23A-1BB2-5D42-8D84-41E3A660E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1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51" r:id="rId2"/>
    <p:sldLayoutId id="2147483820" r:id="rId3"/>
    <p:sldLayoutId id="2147483821" r:id="rId4"/>
    <p:sldLayoutId id="2147483837" r:id="rId5"/>
    <p:sldLayoutId id="2147483838" r:id="rId6"/>
    <p:sldLayoutId id="2147483744" r:id="rId7"/>
    <p:sldLayoutId id="2147483683" r:id="rId8"/>
    <p:sldLayoutId id="2147483682" r:id="rId9"/>
    <p:sldLayoutId id="2147483771" r:id="rId10"/>
    <p:sldLayoutId id="2147483774" r:id="rId11"/>
    <p:sldLayoutId id="2147483775" r:id="rId12"/>
    <p:sldLayoutId id="2147483777" r:id="rId13"/>
    <p:sldLayoutId id="2147483780" r:id="rId14"/>
    <p:sldLayoutId id="2147483782" r:id="rId15"/>
    <p:sldLayoutId id="2147483784" r:id="rId16"/>
    <p:sldLayoutId id="2147483786" r:id="rId17"/>
    <p:sldLayoutId id="2147483788" r:id="rId18"/>
    <p:sldLayoutId id="2147483803" r:id="rId19"/>
    <p:sldLayoutId id="2147483804" r:id="rId20"/>
    <p:sldLayoutId id="2147483805" r:id="rId21"/>
    <p:sldLayoutId id="2147483806" r:id="rId22"/>
    <p:sldLayoutId id="2147483807" r:id="rId23"/>
    <p:sldLayoutId id="2147483808" r:id="rId24"/>
    <p:sldLayoutId id="2147483809" r:id="rId25"/>
    <p:sldLayoutId id="2147483810" r:id="rId26"/>
    <p:sldLayoutId id="2147483811" r:id="rId27"/>
    <p:sldLayoutId id="2147483818" r:id="rId28"/>
    <p:sldLayoutId id="2147483819" r:id="rId29"/>
    <p:sldLayoutId id="2147483814" r:id="rId30"/>
    <p:sldLayoutId id="2147483815" r:id="rId31"/>
    <p:sldLayoutId id="2147483816" r:id="rId32"/>
    <p:sldLayoutId id="2147483817" r:id="rId33"/>
    <p:sldLayoutId id="2147483822" r:id="rId34"/>
    <p:sldLayoutId id="2147483823" r:id="rId35"/>
    <p:sldLayoutId id="2147483824" r:id="rId36"/>
    <p:sldLayoutId id="2147483825" r:id="rId37"/>
    <p:sldLayoutId id="2147483826" r:id="rId38"/>
    <p:sldLayoutId id="2147483827" r:id="rId39"/>
    <p:sldLayoutId id="2147483828" r:id="rId40"/>
    <p:sldLayoutId id="2147483829" r:id="rId41"/>
    <p:sldLayoutId id="2147483830" r:id="rId42"/>
    <p:sldLayoutId id="2147483831" r:id="rId43"/>
    <p:sldLayoutId id="2147483832" r:id="rId44"/>
    <p:sldLayoutId id="2147483833" r:id="rId45"/>
    <p:sldLayoutId id="2147483834" r:id="rId46"/>
    <p:sldLayoutId id="2147483835" r:id="rId47"/>
    <p:sldLayoutId id="2147483836" r:id="rId48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2268" userDrawn="1">
          <p15:clr>
            <a:srgbClr val="F26B43"/>
          </p15:clr>
        </p15:guide>
        <p15:guide id="3" pos="154" userDrawn="1">
          <p15:clr>
            <a:srgbClr val="F26B43"/>
          </p15:clr>
        </p15:guide>
        <p15:guide id="4" pos="282" userDrawn="1">
          <p15:clr>
            <a:srgbClr val="F26B43"/>
          </p15:clr>
        </p15:guide>
        <p15:guide id="5" pos="320" userDrawn="1">
          <p15:clr>
            <a:srgbClr val="F26B43"/>
          </p15:clr>
        </p15:guide>
        <p15:guide id="6" pos="449" userDrawn="1">
          <p15:clr>
            <a:srgbClr val="F26B43"/>
          </p15:clr>
        </p15:guide>
        <p15:guide id="7" pos="487" userDrawn="1">
          <p15:clr>
            <a:srgbClr val="F26B43"/>
          </p15:clr>
        </p15:guide>
        <p15:guide id="8" pos="615" userDrawn="1">
          <p15:clr>
            <a:srgbClr val="F26B43"/>
          </p15:clr>
        </p15:guide>
        <p15:guide id="9" pos="653" userDrawn="1">
          <p15:clr>
            <a:srgbClr val="F26B43"/>
          </p15:clr>
        </p15:guide>
        <p15:guide id="10" pos="782" userDrawn="1">
          <p15:clr>
            <a:srgbClr val="F26B43"/>
          </p15:clr>
        </p15:guide>
        <p15:guide id="11" pos="820" userDrawn="1">
          <p15:clr>
            <a:srgbClr val="F26B43"/>
          </p15:clr>
        </p15:guide>
        <p15:guide id="12" pos="949" userDrawn="1">
          <p15:clr>
            <a:srgbClr val="F26B43"/>
          </p15:clr>
        </p15:guide>
        <p15:guide id="13" pos="986" userDrawn="1">
          <p15:clr>
            <a:srgbClr val="F26B43"/>
          </p15:clr>
        </p15:guide>
        <p15:guide id="14" pos="1115" userDrawn="1">
          <p15:clr>
            <a:srgbClr val="F26B43"/>
          </p15:clr>
        </p15:guide>
        <p15:guide id="15" pos="1153" userDrawn="1">
          <p15:clr>
            <a:srgbClr val="F26B43"/>
          </p15:clr>
        </p15:guide>
        <p15:guide id="16" pos="1282" userDrawn="1">
          <p15:clr>
            <a:srgbClr val="F26B43"/>
          </p15:clr>
        </p15:guide>
        <p15:guide id="17" pos="1319" userDrawn="1">
          <p15:clr>
            <a:srgbClr val="F26B43"/>
          </p15:clr>
        </p15:guide>
        <p15:guide id="18" pos="1448" userDrawn="1">
          <p15:clr>
            <a:srgbClr val="F26B43"/>
          </p15:clr>
        </p15:guide>
        <p15:guide id="19" pos="1486" userDrawn="1">
          <p15:clr>
            <a:srgbClr val="F26B43"/>
          </p15:clr>
        </p15:guide>
        <p15:guide id="20" pos="1615" userDrawn="1">
          <p15:clr>
            <a:srgbClr val="F26B43"/>
          </p15:clr>
        </p15:guide>
        <p15:guide id="21" pos="1653" userDrawn="1">
          <p15:clr>
            <a:srgbClr val="F26B43"/>
          </p15:clr>
        </p15:guide>
        <p15:guide id="22" pos="1781" userDrawn="1">
          <p15:clr>
            <a:srgbClr val="F26B43"/>
          </p15:clr>
        </p15:guide>
        <p15:guide id="23" pos="1819" userDrawn="1">
          <p15:clr>
            <a:srgbClr val="F26B43"/>
          </p15:clr>
        </p15:guide>
        <p15:guide id="24" pos="1948" userDrawn="1">
          <p15:clr>
            <a:srgbClr val="F26B43"/>
          </p15:clr>
        </p15:guide>
        <p15:guide id="25" pos="1986" userDrawn="1">
          <p15:clr>
            <a:srgbClr val="F26B43"/>
          </p15:clr>
        </p15:guide>
        <p15:guide id="26" pos="2114" userDrawn="1">
          <p15:clr>
            <a:srgbClr val="F26B43"/>
          </p15:clr>
        </p15:guide>
        <p15:guide id="27" orient="horz" userDrawn="1">
          <p15:clr>
            <a:srgbClr val="F26B43"/>
          </p15:clr>
        </p15:guide>
        <p15:guide id="28" orient="horz" pos="2268" userDrawn="1">
          <p15:clr>
            <a:srgbClr val="F26B43"/>
          </p15:clr>
        </p15:guide>
        <p15:guide id="29" orient="horz" pos="210" userDrawn="1">
          <p15:clr>
            <a:srgbClr val="F26B43"/>
          </p15:clr>
        </p15:guide>
        <p15:guide id="30" orient="horz" pos="397" userDrawn="1">
          <p15:clr>
            <a:srgbClr val="F26B43"/>
          </p15:clr>
        </p15:guide>
        <p15:guide id="31" orient="horz" pos="447" userDrawn="1">
          <p15:clr>
            <a:srgbClr val="F26B43"/>
          </p15:clr>
        </p15:guide>
        <p15:guide id="32" orient="horz" pos="634" userDrawn="1">
          <p15:clr>
            <a:srgbClr val="F26B43"/>
          </p15:clr>
        </p15:guide>
        <p15:guide id="33" orient="horz" pos="685" userDrawn="1">
          <p15:clr>
            <a:srgbClr val="F26B43"/>
          </p15:clr>
        </p15:guide>
        <p15:guide id="34" orient="horz" pos="872" userDrawn="1">
          <p15:clr>
            <a:srgbClr val="F26B43"/>
          </p15:clr>
        </p15:guide>
        <p15:guide id="35" orient="horz" pos="922" userDrawn="1">
          <p15:clr>
            <a:srgbClr val="F26B43"/>
          </p15:clr>
        </p15:guide>
        <p15:guide id="36" orient="horz" pos="1109" userDrawn="1">
          <p15:clr>
            <a:srgbClr val="F26B43"/>
          </p15:clr>
        </p15:guide>
        <p15:guide id="37" orient="horz" pos="1159" userDrawn="1">
          <p15:clr>
            <a:srgbClr val="F26B43"/>
          </p15:clr>
        </p15:guide>
        <p15:guide id="38" orient="horz" pos="1346" userDrawn="1">
          <p15:clr>
            <a:srgbClr val="F26B43"/>
          </p15:clr>
        </p15:guide>
        <p15:guide id="39" orient="horz" pos="1397" userDrawn="1">
          <p15:clr>
            <a:srgbClr val="F26B43"/>
          </p15:clr>
        </p15:guide>
        <p15:guide id="40" orient="horz" pos="1583" userDrawn="1">
          <p15:clr>
            <a:srgbClr val="F26B43"/>
          </p15:clr>
        </p15:guide>
        <p15:guide id="41" orient="horz" pos="1634" userDrawn="1">
          <p15:clr>
            <a:srgbClr val="F26B43"/>
          </p15:clr>
        </p15:guide>
        <p15:guide id="42" orient="horz" pos="1821" userDrawn="1">
          <p15:clr>
            <a:srgbClr val="F26B43"/>
          </p15:clr>
        </p15:guide>
        <p15:guide id="43" orient="horz" pos="1871" userDrawn="1">
          <p15:clr>
            <a:srgbClr val="F26B43"/>
          </p15:clr>
        </p15:guide>
        <p15:guide id="44" orient="horz" pos="20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9;g29a2f38e54a_0_178">
            <a:extLst>
              <a:ext uri="{FF2B5EF4-FFF2-40B4-BE49-F238E27FC236}">
                <a16:creationId xmlns:a16="http://schemas.microsoft.com/office/drawing/2014/main" id="{1FB55F10-D294-5742-BD9F-FB911DF94CCB}"/>
              </a:ext>
            </a:extLst>
          </p:cNvPr>
          <p:cNvSpPr txBox="1"/>
          <p:nvPr/>
        </p:nvSpPr>
        <p:spPr>
          <a:xfrm>
            <a:off x="409818" y="935715"/>
            <a:ext cx="28584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6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3 Golden Ratios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6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of Top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6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Customer Impact</a:t>
            </a:r>
            <a:endParaRPr sz="26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05700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4;g29a2f38e54a_0_184">
            <a:extLst>
              <a:ext uri="{FF2B5EF4-FFF2-40B4-BE49-F238E27FC236}">
                <a16:creationId xmlns:a16="http://schemas.microsoft.com/office/drawing/2014/main" id="{58D0B85E-17F3-42B5-B3EE-A521322463C1}"/>
              </a:ext>
            </a:extLst>
          </p:cNvPr>
          <p:cNvSpPr txBox="1"/>
          <p:nvPr/>
        </p:nvSpPr>
        <p:spPr>
          <a:xfrm>
            <a:off x="807660" y="1482500"/>
            <a:ext cx="19851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endParaRPr/>
          </a:p>
        </p:txBody>
      </p:sp>
      <p:sp>
        <p:nvSpPr>
          <p:cNvPr id="3" name="Google Shape;295;g29a2f38e54a_0_184">
            <a:extLst>
              <a:ext uri="{FF2B5EF4-FFF2-40B4-BE49-F238E27FC236}">
                <a16:creationId xmlns:a16="http://schemas.microsoft.com/office/drawing/2014/main" id="{B6CD3356-BF44-7B32-9FC3-0C3AB5E89883}"/>
              </a:ext>
            </a:extLst>
          </p:cNvPr>
          <p:cNvSpPr txBox="1"/>
          <p:nvPr/>
        </p:nvSpPr>
        <p:spPr>
          <a:xfrm>
            <a:off x="807660" y="2159394"/>
            <a:ext cx="1985100" cy="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</a:pPr>
            <a:endParaRPr/>
          </a:p>
        </p:txBody>
      </p:sp>
      <p:sp>
        <p:nvSpPr>
          <p:cNvPr id="5" name="Google Shape;296;g29a2f38e54a_0_184">
            <a:extLst>
              <a:ext uri="{FF2B5EF4-FFF2-40B4-BE49-F238E27FC236}">
                <a16:creationId xmlns:a16="http://schemas.microsoft.com/office/drawing/2014/main" id="{D93DD91D-ED3D-5120-EDE1-D8DEA6887878}"/>
              </a:ext>
            </a:extLst>
          </p:cNvPr>
          <p:cNvSpPr txBox="1"/>
          <p:nvPr/>
        </p:nvSpPr>
        <p:spPr>
          <a:xfrm>
            <a:off x="329376" y="376939"/>
            <a:ext cx="30909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0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Ratio 1 - 20/80 </a:t>
            </a:r>
            <a:endParaRPr sz="20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12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(Pareto Principle)</a:t>
            </a:r>
            <a:endParaRPr sz="1200" b="0" i="0" u="none" strike="noStrike" cap="none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pic>
        <p:nvPicPr>
          <p:cNvPr id="6" name="Google Shape;297;g29a2f38e54a_0_184">
            <a:extLst>
              <a:ext uri="{FF2B5EF4-FFF2-40B4-BE49-F238E27FC236}">
                <a16:creationId xmlns:a16="http://schemas.microsoft.com/office/drawing/2014/main" id="{902AA156-4F9E-AA7F-0AF9-2E61BED721A9}"/>
              </a:ext>
            </a:extLst>
          </p:cNvPr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780178" y="1258513"/>
            <a:ext cx="1977050" cy="180176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98;g29a2f38e54a_0_184">
            <a:extLst>
              <a:ext uri="{FF2B5EF4-FFF2-40B4-BE49-F238E27FC236}">
                <a16:creationId xmlns:a16="http://schemas.microsoft.com/office/drawing/2014/main" id="{EF409589-80C6-CCAE-6C88-40677DF4C2B1}"/>
              </a:ext>
            </a:extLst>
          </p:cNvPr>
          <p:cNvSpPr txBox="1"/>
          <p:nvPr/>
        </p:nvSpPr>
        <p:spPr>
          <a:xfrm>
            <a:off x="2590434" y="2082011"/>
            <a:ext cx="9408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Outer Layer:</a:t>
            </a:r>
            <a:r>
              <a:rPr lang="en-US" sz="12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</a:t>
            </a:r>
            <a:endParaRPr sz="12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$Customer</a:t>
            </a: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sp>
        <p:nvSpPr>
          <p:cNvPr id="8" name="Google Shape;299;g29a2f38e54a_0_184">
            <a:extLst>
              <a:ext uri="{FF2B5EF4-FFF2-40B4-BE49-F238E27FC236}">
                <a16:creationId xmlns:a16="http://schemas.microsoft.com/office/drawing/2014/main" id="{EB772162-79A4-AFBA-1063-4D1B1679C558}"/>
              </a:ext>
            </a:extLst>
          </p:cNvPr>
          <p:cNvSpPr txBox="1"/>
          <p:nvPr/>
        </p:nvSpPr>
        <p:spPr>
          <a:xfrm>
            <a:off x="154376" y="940777"/>
            <a:ext cx="34409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20%</a:t>
            </a:r>
            <a:r>
              <a:rPr lang="en-US" sz="12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Top Customers Contribute </a:t>
            </a:r>
            <a:r>
              <a:rPr lang="en-US" sz="15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80%</a:t>
            </a:r>
            <a:r>
              <a:rPr lang="en-US" sz="12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Spending</a:t>
            </a:r>
            <a:endParaRPr lang="en-US" sz="1200" b="1" dirty="0"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08779C-026E-C0EF-B7BF-CE2593BD76C0}"/>
              </a:ext>
            </a:extLst>
          </p:cNvPr>
          <p:cNvCxnSpPr>
            <a:cxnSpLocks/>
          </p:cNvCxnSpPr>
          <p:nvPr/>
        </p:nvCxnSpPr>
        <p:spPr>
          <a:xfrm flipH="1" flipV="1">
            <a:off x="843222" y="1673569"/>
            <a:ext cx="637235" cy="240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16733C-3199-D95D-2A65-F9DD24061805}"/>
              </a:ext>
            </a:extLst>
          </p:cNvPr>
          <p:cNvCxnSpPr>
            <a:cxnSpLocks/>
          </p:cNvCxnSpPr>
          <p:nvPr/>
        </p:nvCxnSpPr>
        <p:spPr>
          <a:xfrm>
            <a:off x="2423642" y="2284736"/>
            <a:ext cx="333585" cy="9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oogle Shape;298;g29a2f38e54a_0_184">
            <a:extLst>
              <a:ext uri="{FF2B5EF4-FFF2-40B4-BE49-F238E27FC236}">
                <a16:creationId xmlns:a16="http://schemas.microsoft.com/office/drawing/2014/main" id="{E1F6EA24-6AC5-0051-E37B-335867690393}"/>
              </a:ext>
            </a:extLst>
          </p:cNvPr>
          <p:cNvSpPr txBox="1"/>
          <p:nvPr/>
        </p:nvSpPr>
        <p:spPr>
          <a:xfrm>
            <a:off x="69161" y="1360145"/>
            <a:ext cx="9408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Inner Layer:</a:t>
            </a:r>
            <a:r>
              <a:rPr lang="en-US" sz="12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</a:t>
            </a:r>
            <a:endParaRPr sz="12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#Customer</a:t>
            </a: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830646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296;g29a2f38e54a_0_184">
            <a:extLst>
              <a:ext uri="{FF2B5EF4-FFF2-40B4-BE49-F238E27FC236}">
                <a16:creationId xmlns:a16="http://schemas.microsoft.com/office/drawing/2014/main" id="{92D358BD-A185-A189-D7C9-93AD1FF580D8}"/>
              </a:ext>
            </a:extLst>
          </p:cNvPr>
          <p:cNvSpPr txBox="1"/>
          <p:nvPr/>
        </p:nvSpPr>
        <p:spPr>
          <a:xfrm>
            <a:off x="329376" y="376939"/>
            <a:ext cx="30909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0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Ratio 2 – 1/30</a:t>
            </a:r>
            <a:endParaRPr sz="20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pic>
        <p:nvPicPr>
          <p:cNvPr id="13" name="Google Shape;309;g29a2f38e54a_0_193">
            <a:extLst>
              <a:ext uri="{FF2B5EF4-FFF2-40B4-BE49-F238E27FC236}">
                <a16:creationId xmlns:a16="http://schemas.microsoft.com/office/drawing/2014/main" id="{F6FAEA90-F93D-E9C9-830B-B4185152149E}"/>
              </a:ext>
            </a:extLst>
          </p:cNvPr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653144" y="1249356"/>
            <a:ext cx="2186718" cy="182872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305;g29a2f38e54a_0_193">
            <a:extLst>
              <a:ext uri="{FF2B5EF4-FFF2-40B4-BE49-F238E27FC236}">
                <a16:creationId xmlns:a16="http://schemas.microsoft.com/office/drawing/2014/main" id="{143D3EFC-1065-6808-D7F1-93F4ADB9A8DD}"/>
              </a:ext>
            </a:extLst>
          </p:cNvPr>
          <p:cNvSpPr txBox="1"/>
          <p:nvPr/>
        </p:nvSpPr>
        <p:spPr>
          <a:xfrm>
            <a:off x="807660" y="1832823"/>
            <a:ext cx="1985100" cy="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</a:pPr>
            <a:endParaRPr/>
          </a:p>
        </p:txBody>
      </p:sp>
      <p:sp>
        <p:nvSpPr>
          <p:cNvPr id="12" name="Google Shape;308;g29a2f38e54a_0_193">
            <a:extLst>
              <a:ext uri="{FF2B5EF4-FFF2-40B4-BE49-F238E27FC236}">
                <a16:creationId xmlns:a16="http://schemas.microsoft.com/office/drawing/2014/main" id="{20DF5385-CC66-3AB9-6332-A500EF716846}"/>
              </a:ext>
            </a:extLst>
          </p:cNvPr>
          <p:cNvSpPr txBox="1"/>
          <p:nvPr/>
        </p:nvSpPr>
        <p:spPr>
          <a:xfrm>
            <a:off x="337917" y="684234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1%</a:t>
            </a:r>
            <a:r>
              <a:rPr lang="en-US" sz="12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VIPs Contribute</a:t>
            </a:r>
            <a:r>
              <a:rPr lang="en-US" sz="18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30%</a:t>
            </a:r>
            <a:r>
              <a:rPr lang="en-US" sz="12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Spending</a:t>
            </a:r>
            <a:endParaRPr lang="en-US" sz="1200" b="1" dirty="0"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sp>
        <p:nvSpPr>
          <p:cNvPr id="14" name="Google Shape;310;g29a2f38e54a_0_193">
            <a:extLst>
              <a:ext uri="{FF2B5EF4-FFF2-40B4-BE49-F238E27FC236}">
                <a16:creationId xmlns:a16="http://schemas.microsoft.com/office/drawing/2014/main" id="{B64B2BEE-6027-084F-DAF1-C063229E8EC3}"/>
              </a:ext>
            </a:extLst>
          </p:cNvPr>
          <p:cNvSpPr/>
          <p:nvPr/>
        </p:nvSpPr>
        <p:spPr>
          <a:xfrm>
            <a:off x="1700077" y="1638881"/>
            <a:ext cx="232137" cy="195364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" name="Google Shape;311;g29a2f38e54a_0_193">
            <a:extLst>
              <a:ext uri="{FF2B5EF4-FFF2-40B4-BE49-F238E27FC236}">
                <a16:creationId xmlns:a16="http://schemas.microsoft.com/office/drawing/2014/main" id="{5B82C119-3708-43C6-E966-2E73B02E9A13}"/>
              </a:ext>
            </a:extLst>
          </p:cNvPr>
          <p:cNvSpPr/>
          <p:nvPr/>
        </p:nvSpPr>
        <p:spPr>
          <a:xfrm>
            <a:off x="2151834" y="1631719"/>
            <a:ext cx="240218" cy="195364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8" name="Google Shape;298;g29a2f38e54a_0_184">
            <a:extLst>
              <a:ext uri="{FF2B5EF4-FFF2-40B4-BE49-F238E27FC236}">
                <a16:creationId xmlns:a16="http://schemas.microsoft.com/office/drawing/2014/main" id="{02D0D1B9-9C3E-0885-3A5C-F04E9F20307F}"/>
              </a:ext>
            </a:extLst>
          </p:cNvPr>
          <p:cNvSpPr txBox="1"/>
          <p:nvPr/>
        </p:nvSpPr>
        <p:spPr>
          <a:xfrm>
            <a:off x="2590434" y="2082011"/>
            <a:ext cx="9408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Outer Layer:</a:t>
            </a:r>
            <a:r>
              <a:rPr lang="en-US" sz="12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</a:t>
            </a:r>
            <a:endParaRPr sz="12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$Customer</a:t>
            </a: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8CCF5C2-CA2D-147C-AE5C-0F80FBC1DD5D}"/>
              </a:ext>
            </a:extLst>
          </p:cNvPr>
          <p:cNvCxnSpPr>
            <a:cxnSpLocks/>
          </p:cNvCxnSpPr>
          <p:nvPr/>
        </p:nvCxnSpPr>
        <p:spPr>
          <a:xfrm flipH="1" flipV="1">
            <a:off x="843222" y="1673569"/>
            <a:ext cx="637235" cy="240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F5C1CD6-94CC-4C71-CB2B-1B9E638B84E1}"/>
              </a:ext>
            </a:extLst>
          </p:cNvPr>
          <p:cNvCxnSpPr>
            <a:cxnSpLocks/>
          </p:cNvCxnSpPr>
          <p:nvPr/>
        </p:nvCxnSpPr>
        <p:spPr>
          <a:xfrm>
            <a:off x="2313214" y="2204357"/>
            <a:ext cx="444013" cy="180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oogle Shape;298;g29a2f38e54a_0_184">
            <a:extLst>
              <a:ext uri="{FF2B5EF4-FFF2-40B4-BE49-F238E27FC236}">
                <a16:creationId xmlns:a16="http://schemas.microsoft.com/office/drawing/2014/main" id="{3C600F03-08F5-BA09-3FD3-1AC9B523BC8E}"/>
              </a:ext>
            </a:extLst>
          </p:cNvPr>
          <p:cNvSpPr txBox="1"/>
          <p:nvPr/>
        </p:nvSpPr>
        <p:spPr>
          <a:xfrm>
            <a:off x="69161" y="1360145"/>
            <a:ext cx="9408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Inner Layer:</a:t>
            </a:r>
            <a:r>
              <a:rPr lang="en-US" sz="12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</a:t>
            </a:r>
            <a:endParaRPr sz="12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#Customer</a:t>
            </a: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i="1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49265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16;g29a2f38e54a_0_204">
            <a:extLst>
              <a:ext uri="{FF2B5EF4-FFF2-40B4-BE49-F238E27FC236}">
                <a16:creationId xmlns:a16="http://schemas.microsoft.com/office/drawing/2014/main" id="{BB416F7E-547A-83AE-6282-F46FBE9DC9BC}"/>
              </a:ext>
            </a:extLst>
          </p:cNvPr>
          <p:cNvSpPr txBox="1"/>
          <p:nvPr/>
        </p:nvSpPr>
        <p:spPr>
          <a:xfrm>
            <a:off x="807660" y="1079729"/>
            <a:ext cx="19851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endParaRPr/>
          </a:p>
        </p:txBody>
      </p:sp>
      <p:sp>
        <p:nvSpPr>
          <p:cNvPr id="3" name="Google Shape;317;g29a2f38e54a_0_204">
            <a:extLst>
              <a:ext uri="{FF2B5EF4-FFF2-40B4-BE49-F238E27FC236}">
                <a16:creationId xmlns:a16="http://schemas.microsoft.com/office/drawing/2014/main" id="{48A105B3-BAA5-39C9-4317-B560B38B8D0A}"/>
              </a:ext>
            </a:extLst>
          </p:cNvPr>
          <p:cNvSpPr txBox="1"/>
          <p:nvPr/>
        </p:nvSpPr>
        <p:spPr>
          <a:xfrm>
            <a:off x="807660" y="1756623"/>
            <a:ext cx="1985100" cy="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</a:pPr>
            <a:endParaRPr/>
          </a:p>
        </p:txBody>
      </p:sp>
      <p:sp>
        <p:nvSpPr>
          <p:cNvPr id="4" name="Google Shape;318;g29a2f38e54a_0_204">
            <a:extLst>
              <a:ext uri="{FF2B5EF4-FFF2-40B4-BE49-F238E27FC236}">
                <a16:creationId xmlns:a16="http://schemas.microsoft.com/office/drawing/2014/main" id="{D3C5AC54-4ED8-EDF9-D955-818CDF888B4B}"/>
              </a:ext>
            </a:extLst>
          </p:cNvPr>
          <p:cNvSpPr txBox="1"/>
          <p:nvPr/>
        </p:nvSpPr>
        <p:spPr>
          <a:xfrm>
            <a:off x="95175" y="194200"/>
            <a:ext cx="3290400" cy="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n-US" sz="200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Ratio 3 - 1/120 </a:t>
            </a:r>
            <a:endParaRPr sz="2000" b="0" i="0" u="none" strike="noStrike" cap="none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sp>
        <p:nvSpPr>
          <p:cNvPr id="5" name="Google Shape;319;g29a2f38e54a_0_204">
            <a:extLst>
              <a:ext uri="{FF2B5EF4-FFF2-40B4-BE49-F238E27FC236}">
                <a16:creationId xmlns:a16="http://schemas.microsoft.com/office/drawing/2014/main" id="{6B78A391-0C87-90A3-7F63-6DCDC80269B6}"/>
              </a:ext>
            </a:extLst>
          </p:cNvPr>
          <p:cNvSpPr txBox="1"/>
          <p:nvPr/>
        </p:nvSpPr>
        <p:spPr>
          <a:xfrm>
            <a:off x="95175" y="2568475"/>
            <a:ext cx="34902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VIPs’ spending is </a:t>
            </a:r>
            <a:r>
              <a:rPr lang="en-US" sz="12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120 times</a:t>
            </a:r>
            <a:r>
              <a:rPr lang="en-US" sz="1200" b="1" dirty="0"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more than other customers and </a:t>
            </a:r>
            <a:r>
              <a:rPr lang="en-US" sz="1200" b="1" dirty="0">
                <a:solidFill>
                  <a:srgbClr val="FF0000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11.4 times</a:t>
            </a:r>
            <a:r>
              <a:rPr lang="en-US" sz="1200" b="1" dirty="0"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more than top customers. </a:t>
            </a:r>
            <a:endParaRPr sz="1200" b="1" dirty="0"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  <p:pic>
        <p:nvPicPr>
          <p:cNvPr id="6" name="Google Shape;320;g29a2f38e54a_0_204">
            <a:extLst>
              <a:ext uri="{FF2B5EF4-FFF2-40B4-BE49-F238E27FC236}">
                <a16:creationId xmlns:a16="http://schemas.microsoft.com/office/drawing/2014/main" id="{2E94AABF-1F8E-EB52-2056-204B550EC305}"/>
              </a:ext>
            </a:extLst>
          </p:cNvPr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40050" y="850875"/>
            <a:ext cx="3545325" cy="1793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1;g29a2f38e54a_0_204">
            <a:extLst>
              <a:ext uri="{FF2B5EF4-FFF2-40B4-BE49-F238E27FC236}">
                <a16:creationId xmlns:a16="http://schemas.microsoft.com/office/drawing/2014/main" id="{E445F67D-D100-4230-7050-9A75BA3B458A}"/>
              </a:ext>
            </a:extLst>
          </p:cNvPr>
          <p:cNvSpPr/>
          <p:nvPr/>
        </p:nvSpPr>
        <p:spPr>
          <a:xfrm>
            <a:off x="3245775" y="1180175"/>
            <a:ext cx="339600" cy="330900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Google Shape;322;g29a2f38e54a_0_204">
            <a:extLst>
              <a:ext uri="{FF2B5EF4-FFF2-40B4-BE49-F238E27FC236}">
                <a16:creationId xmlns:a16="http://schemas.microsoft.com/office/drawing/2014/main" id="{BCAD3F09-E022-CFFF-0ABD-94DFC67FA195}"/>
              </a:ext>
            </a:extLst>
          </p:cNvPr>
          <p:cNvSpPr/>
          <p:nvPr/>
        </p:nvSpPr>
        <p:spPr>
          <a:xfrm>
            <a:off x="1075725" y="1689375"/>
            <a:ext cx="339600" cy="33090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1097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28;g29a2f38e54a_0_214">
            <a:extLst>
              <a:ext uri="{FF2B5EF4-FFF2-40B4-BE49-F238E27FC236}">
                <a16:creationId xmlns:a16="http://schemas.microsoft.com/office/drawing/2014/main" id="{5BFACEA6-BEE2-BD96-540E-2036A207462C}"/>
              </a:ext>
            </a:extLst>
          </p:cNvPr>
          <p:cNvSpPr txBox="1"/>
          <p:nvPr/>
        </p:nvSpPr>
        <p:spPr>
          <a:xfrm>
            <a:off x="136050" y="647239"/>
            <a:ext cx="3464400" cy="2554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The </a:t>
            </a:r>
            <a:r>
              <a:rPr lang="en-US" sz="14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3 golden ratios demonstrate the </a:t>
            </a:r>
            <a:r>
              <a:rPr lang="en-US" sz="14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importance of VIPs and top customers</a:t>
            </a:r>
            <a:r>
              <a:rPr lang="en-US" sz="14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in the business.</a:t>
            </a:r>
            <a:endParaRPr sz="14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endParaRPr sz="14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r>
              <a:rPr lang="en-US" sz="14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Enlarging </a:t>
            </a:r>
            <a:r>
              <a:rPr lang="en-US" sz="1400" b="1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VIPs and top customer base </a:t>
            </a:r>
            <a:r>
              <a:rPr lang="en-US" sz="1400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through creating:</a:t>
            </a:r>
            <a:endParaRPr sz="14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endParaRPr sz="1400" b="1" i="0" u="none" strike="noStrike" cap="none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13335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orum" panose="02000000000000000000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Memorable Customer Experience</a:t>
            </a:r>
          </a:p>
          <a:p>
            <a:pPr marL="13335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orum" panose="02000000000000000000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-</a:t>
            </a:r>
            <a:endParaRPr sz="1400" b="0" i="0" u="none" strike="noStrike" cap="none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13335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orum" panose="02000000000000000000"/>
              <a:buNone/>
            </a:pPr>
            <a:r>
              <a:rPr lang="en-US" sz="1400" b="0" i="0" u="none" strike="noStrike" cap="none" dirty="0" err="1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Personalised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Forum" panose="02000000000000000000"/>
                <a:ea typeface="Forum" panose="02000000000000000000"/>
                <a:cs typeface="Forum" panose="02000000000000000000"/>
                <a:sym typeface="Forum" panose="02000000000000000000"/>
              </a:rPr>
              <a:t> &amp; Meaningful Relationship</a:t>
            </a:r>
            <a:endParaRPr sz="1400" b="0" i="0" u="none" strike="noStrike" cap="none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  <a:p>
            <a:pPr marL="13335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orum" panose="02000000000000000000"/>
              <a:buNone/>
            </a:pPr>
            <a:endParaRPr sz="1400" dirty="0">
              <a:solidFill>
                <a:schemeClr val="dk1"/>
              </a:solidFill>
              <a:latin typeface="Forum" panose="02000000000000000000"/>
              <a:ea typeface="Forum" panose="02000000000000000000"/>
              <a:cs typeface="Forum" panose="02000000000000000000"/>
              <a:sym typeface="For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762904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C COLOUR THEME">
      <a:dk1>
        <a:srgbClr val="423D37"/>
      </a:dk1>
      <a:lt1>
        <a:srgbClr val="F1F1EB"/>
      </a:lt1>
      <a:dk2>
        <a:srgbClr val="E6E3D9"/>
      </a:dk2>
      <a:lt2>
        <a:srgbClr val="FFFFFF"/>
      </a:lt2>
      <a:accent1>
        <a:srgbClr val="DCAD91"/>
      </a:accent1>
      <a:accent2>
        <a:srgbClr val="ECD3B2"/>
      </a:accent2>
      <a:accent3>
        <a:srgbClr val="CACCB2"/>
      </a:accent3>
      <a:accent4>
        <a:srgbClr val="C0B9C2"/>
      </a:accent4>
      <a:accent5>
        <a:srgbClr val="EEE9E8"/>
      </a:accent5>
      <a:accent6>
        <a:srgbClr val="F8F7E7"/>
      </a:accent6>
      <a:hlink>
        <a:srgbClr val="FFFFFF"/>
      </a:hlink>
      <a:folHlink>
        <a:srgbClr val="FFFFF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646</TotalTime>
  <Words>109</Words>
  <Application>Microsoft Macintosh PowerPoint</Application>
  <PresentationFormat>Custom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Forum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Letchford</dc:creator>
  <cp:lastModifiedBy>Sarah Letchford</cp:lastModifiedBy>
  <cp:revision>51</cp:revision>
  <dcterms:created xsi:type="dcterms:W3CDTF">2023-10-05T11:03:42Z</dcterms:created>
  <dcterms:modified xsi:type="dcterms:W3CDTF">2024-03-18T11:18:37Z</dcterms:modified>
</cp:coreProperties>
</file>